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60" r:id="rId2"/>
  </p:sldIdLst>
  <p:sldSz cx="43891200" cy="32918400"/>
  <p:notesSz cx="20104100" cy="13404850"/>
  <p:defaultTextStyle>
    <a:defPPr>
      <a:defRPr lang="en-US"/>
    </a:defPPr>
    <a:lvl1pPr marL="0" algn="l" defTabSz="2095988" rtl="0" eaLnBrk="1" latinLnBrk="0" hangingPunct="1">
      <a:defRPr sz="4100" kern="1200">
        <a:solidFill>
          <a:schemeClr val="tx1"/>
        </a:solidFill>
        <a:latin typeface="+mn-lt"/>
        <a:ea typeface="+mn-ea"/>
        <a:cs typeface="+mn-cs"/>
      </a:defRPr>
    </a:lvl1pPr>
    <a:lvl2pPr marL="1047994" algn="l" defTabSz="2095988" rtl="0" eaLnBrk="1" latinLnBrk="0" hangingPunct="1">
      <a:defRPr sz="4100" kern="1200">
        <a:solidFill>
          <a:schemeClr val="tx1"/>
        </a:solidFill>
        <a:latin typeface="+mn-lt"/>
        <a:ea typeface="+mn-ea"/>
        <a:cs typeface="+mn-cs"/>
      </a:defRPr>
    </a:lvl2pPr>
    <a:lvl3pPr marL="2095988" algn="l" defTabSz="2095988" rtl="0" eaLnBrk="1" latinLnBrk="0" hangingPunct="1">
      <a:defRPr sz="4100" kern="1200">
        <a:solidFill>
          <a:schemeClr val="tx1"/>
        </a:solidFill>
        <a:latin typeface="+mn-lt"/>
        <a:ea typeface="+mn-ea"/>
        <a:cs typeface="+mn-cs"/>
      </a:defRPr>
    </a:lvl3pPr>
    <a:lvl4pPr marL="3143982" algn="l" defTabSz="2095988" rtl="0" eaLnBrk="1" latinLnBrk="0" hangingPunct="1">
      <a:defRPr sz="4100" kern="1200">
        <a:solidFill>
          <a:schemeClr val="tx1"/>
        </a:solidFill>
        <a:latin typeface="+mn-lt"/>
        <a:ea typeface="+mn-ea"/>
        <a:cs typeface="+mn-cs"/>
      </a:defRPr>
    </a:lvl4pPr>
    <a:lvl5pPr marL="4191975" algn="l" defTabSz="2095988" rtl="0" eaLnBrk="1" latinLnBrk="0" hangingPunct="1">
      <a:defRPr sz="4100" kern="1200">
        <a:solidFill>
          <a:schemeClr val="tx1"/>
        </a:solidFill>
        <a:latin typeface="+mn-lt"/>
        <a:ea typeface="+mn-ea"/>
        <a:cs typeface="+mn-cs"/>
      </a:defRPr>
    </a:lvl5pPr>
    <a:lvl6pPr marL="5239969" algn="l" defTabSz="2095988" rtl="0" eaLnBrk="1" latinLnBrk="0" hangingPunct="1">
      <a:defRPr sz="4100" kern="1200">
        <a:solidFill>
          <a:schemeClr val="tx1"/>
        </a:solidFill>
        <a:latin typeface="+mn-lt"/>
        <a:ea typeface="+mn-ea"/>
        <a:cs typeface="+mn-cs"/>
      </a:defRPr>
    </a:lvl6pPr>
    <a:lvl7pPr marL="6287963" algn="l" defTabSz="2095988" rtl="0" eaLnBrk="1" latinLnBrk="0" hangingPunct="1">
      <a:defRPr sz="4100" kern="1200">
        <a:solidFill>
          <a:schemeClr val="tx1"/>
        </a:solidFill>
        <a:latin typeface="+mn-lt"/>
        <a:ea typeface="+mn-ea"/>
        <a:cs typeface="+mn-cs"/>
      </a:defRPr>
    </a:lvl7pPr>
    <a:lvl8pPr marL="7335957" algn="l" defTabSz="2095988" rtl="0" eaLnBrk="1" latinLnBrk="0" hangingPunct="1">
      <a:defRPr sz="4100" kern="1200">
        <a:solidFill>
          <a:schemeClr val="tx1"/>
        </a:solidFill>
        <a:latin typeface="+mn-lt"/>
        <a:ea typeface="+mn-ea"/>
        <a:cs typeface="+mn-cs"/>
      </a:defRPr>
    </a:lvl8pPr>
    <a:lvl9pPr marL="8383951" algn="l" defTabSz="2095988" rtl="0" eaLnBrk="1" latinLnBrk="0" hangingPunct="1">
      <a:defRPr sz="4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072">
          <p15:clr>
            <a:srgbClr val="A4A3A4"/>
          </p15:clr>
        </p15:guide>
        <p15:guide id="2" pos="4716">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D69D3D5-C29E-DE86-D9E3-BB23EDB68A93}" name="Bryan Nguyen" initials="BN" userId="S::bnguye61@students.kennesaw.edu::d46ca613-34a5-443e-be04-5f3d1c56ad3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95E3F3-07DA-45FB-8964-741FD177811B}" v="9" dt="2025-04-14T04:29:36.141"/>
    <p1510:client id="{0D8D3843-E11A-A108-FDB0-C41BBD519E88}" v="12" dt="2025-04-14T02:54:51.930"/>
    <p1510:client id="{20DB9220-1BA2-7769-5159-456163F6C9C0}" v="35" dt="2025-04-13T21:22:54.166"/>
    <p1510:client id="{96B96E41-F4E9-145D-CE68-ABBCA92C6290}" v="10" dt="2025-04-14T14:46:47.815"/>
    <p1510:client id="{9DD8EA52-2B6B-22DF-11EA-CD8572B44268}" v="7" dt="2025-04-14T01:24:23.06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7" d="100"/>
          <a:sy n="17" d="100"/>
        </p:scale>
        <p:origin x="1522" y="144"/>
      </p:cViewPr>
      <p:guideLst>
        <p:guide orient="horz" pos="7072"/>
        <p:guide pos="47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8/10/relationships/authors" Target="author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8712200" cy="6715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1387138" y="0"/>
            <a:ext cx="8712200" cy="671513"/>
          </a:xfrm>
          <a:prstGeom prst="rect">
            <a:avLst/>
          </a:prstGeom>
        </p:spPr>
        <p:txBody>
          <a:bodyPr vert="horz" lIns="91440" tIns="45720" rIns="91440" bIns="45720" rtlCol="0"/>
          <a:lstStyle>
            <a:lvl1pPr algn="r">
              <a:defRPr sz="1200"/>
            </a:lvl1pPr>
          </a:lstStyle>
          <a:p>
            <a:fld id="{714C5D15-72E9-0943-9BC4-7EC43E2E8458}" type="datetimeFigureOut">
              <a:rPr lang="en-US" smtClean="0"/>
              <a:t>4/14/2025</a:t>
            </a:fld>
            <a:endParaRPr lang="en-US"/>
          </a:p>
        </p:txBody>
      </p:sp>
      <p:sp>
        <p:nvSpPr>
          <p:cNvPr id="4" name="Slide Image Placeholder 3"/>
          <p:cNvSpPr>
            <a:spLocks noGrp="1" noRot="1" noChangeAspect="1"/>
          </p:cNvSpPr>
          <p:nvPr>
            <p:ph type="sldImg" idx="2"/>
          </p:nvPr>
        </p:nvSpPr>
        <p:spPr>
          <a:xfrm>
            <a:off x="7037388" y="1676400"/>
            <a:ext cx="6029325" cy="45227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009775" y="6451600"/>
            <a:ext cx="16084550" cy="52784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2733338"/>
            <a:ext cx="8712200" cy="6715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1387138" y="12733338"/>
            <a:ext cx="8712200" cy="671512"/>
          </a:xfrm>
          <a:prstGeom prst="rect">
            <a:avLst/>
          </a:prstGeom>
        </p:spPr>
        <p:txBody>
          <a:bodyPr vert="horz" lIns="91440" tIns="45720" rIns="91440" bIns="45720" rtlCol="0" anchor="b"/>
          <a:lstStyle>
            <a:lvl1pPr algn="r">
              <a:defRPr sz="1200"/>
            </a:lvl1pPr>
          </a:lstStyle>
          <a:p>
            <a:fld id="{BB7E37B2-C960-8448-9581-5340AC7FE1F5}" type="slidenum">
              <a:rPr lang="en-US" smtClean="0"/>
              <a:t>‹#›</a:t>
            </a:fld>
            <a:endParaRPr lang="en-US"/>
          </a:p>
        </p:txBody>
      </p:sp>
    </p:spTree>
    <p:extLst>
      <p:ext uri="{BB962C8B-B14F-4D97-AF65-F5344CB8AC3E}">
        <p14:creationId xmlns:p14="http://schemas.microsoft.com/office/powerpoint/2010/main" val="1199396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291839" y="10204703"/>
            <a:ext cx="37307522" cy="1031051"/>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583680" y="18434304"/>
            <a:ext cx="3072384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5764798" y="123317"/>
            <a:ext cx="32361600" cy="2369880"/>
          </a:xfrm>
        </p:spPr>
        <p:txBody>
          <a:bodyPr lIns="0" tIns="0" rIns="0" bIns="0"/>
          <a:lstStyle>
            <a:lvl1pPr>
              <a:defRPr sz="15400" b="0"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5764798" y="123317"/>
            <a:ext cx="32361600" cy="2369880"/>
          </a:xfrm>
        </p:spPr>
        <p:txBody>
          <a:bodyPr lIns="0" tIns="0" rIns="0" bIns="0"/>
          <a:lstStyle>
            <a:lvl1pPr>
              <a:defRPr sz="15400" b="0" i="0">
                <a:solidFill>
                  <a:schemeClr val="tx1"/>
                </a:solidFill>
                <a:latin typeface="Calibri"/>
                <a:cs typeface="Calibri"/>
              </a:defRPr>
            </a:lvl1pPr>
          </a:lstStyle>
          <a:p>
            <a:endParaRPr/>
          </a:p>
        </p:txBody>
      </p:sp>
      <p:sp>
        <p:nvSpPr>
          <p:cNvPr id="3" name="Holder 3"/>
          <p:cNvSpPr>
            <a:spLocks noGrp="1"/>
          </p:cNvSpPr>
          <p:nvPr>
            <p:ph sz="half" idx="2"/>
          </p:nvPr>
        </p:nvSpPr>
        <p:spPr>
          <a:xfrm>
            <a:off x="2194560" y="7571232"/>
            <a:ext cx="19092673"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2603967" y="7571232"/>
            <a:ext cx="19092673"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5764798" y="123317"/>
            <a:ext cx="32361600" cy="2369880"/>
          </a:xfrm>
        </p:spPr>
        <p:txBody>
          <a:bodyPr lIns="0" tIns="0" rIns="0" bIns="0"/>
          <a:lstStyle>
            <a:lvl1pPr>
              <a:defRPr sz="15400" b="0" i="0">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0084F84-3434-4763-9D89-928B4912ECE0}"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1FD3CF-2C1F-499C-9587-FA4BEA7F3E3C}" type="slidenum">
              <a:rPr lang="en-US" smtClean="0"/>
              <a:t>‹#›</a:t>
            </a:fld>
            <a:endParaRPr lang="en-US"/>
          </a:p>
        </p:txBody>
      </p:sp>
      <p:sp>
        <p:nvSpPr>
          <p:cNvPr id="7" name="bk object 16"/>
          <p:cNvSpPr/>
          <p:nvPr userDrawn="1"/>
        </p:nvSpPr>
        <p:spPr>
          <a:xfrm>
            <a:off x="0" y="1"/>
            <a:ext cx="43891200" cy="3987317"/>
          </a:xfrm>
          <a:custGeom>
            <a:avLst/>
            <a:gdLst/>
            <a:ahLst/>
            <a:cxnLst/>
            <a:rect l="l" t="t" r="r" b="b"/>
            <a:pathLst>
              <a:path w="20104100" h="1166495">
                <a:moveTo>
                  <a:pt x="0" y="1166224"/>
                </a:moveTo>
                <a:lnTo>
                  <a:pt x="20104099" y="1166224"/>
                </a:lnTo>
                <a:lnTo>
                  <a:pt x="20104099" y="0"/>
                </a:lnTo>
                <a:lnTo>
                  <a:pt x="0" y="0"/>
                </a:lnTo>
                <a:lnTo>
                  <a:pt x="0" y="1166224"/>
                </a:lnTo>
                <a:close/>
              </a:path>
            </a:pathLst>
          </a:custGeom>
          <a:solidFill>
            <a:srgbClr val="FFC000"/>
          </a:solidFill>
        </p:spPr>
        <p:txBody>
          <a:bodyPr wrap="square" lIns="0" tIns="0" rIns="0" bIns="0" rtlCol="0"/>
          <a:lstStyle/>
          <a:p>
            <a:endParaRPr/>
          </a:p>
        </p:txBody>
      </p:sp>
      <p:sp>
        <p:nvSpPr>
          <p:cNvPr id="8" name="bk object 16"/>
          <p:cNvSpPr/>
          <p:nvPr userDrawn="1"/>
        </p:nvSpPr>
        <p:spPr>
          <a:xfrm>
            <a:off x="0" y="32423100"/>
            <a:ext cx="44043600" cy="495300"/>
          </a:xfrm>
          <a:custGeom>
            <a:avLst/>
            <a:gdLst/>
            <a:ahLst/>
            <a:cxnLst/>
            <a:rect l="l" t="t" r="r" b="b"/>
            <a:pathLst>
              <a:path w="20104100" h="1166495">
                <a:moveTo>
                  <a:pt x="0" y="1166224"/>
                </a:moveTo>
                <a:lnTo>
                  <a:pt x="20104099" y="1166224"/>
                </a:lnTo>
                <a:lnTo>
                  <a:pt x="20104099" y="0"/>
                </a:lnTo>
                <a:lnTo>
                  <a:pt x="0" y="0"/>
                </a:lnTo>
                <a:lnTo>
                  <a:pt x="0" y="1166224"/>
                </a:lnTo>
                <a:close/>
              </a:path>
            </a:pathLst>
          </a:custGeom>
          <a:solidFill>
            <a:srgbClr val="FFC000"/>
          </a:solidFill>
        </p:spPr>
        <p:txBody>
          <a:bodyPr wrap="square" lIns="0" tIns="0" rIns="0" bIns="0" rtlCol="0"/>
          <a:lstStyle/>
          <a:p>
            <a:endParaRPr/>
          </a:p>
        </p:txBody>
      </p:sp>
    </p:spTree>
    <p:extLst>
      <p:ext uri="{BB962C8B-B14F-4D97-AF65-F5344CB8AC3E}">
        <p14:creationId xmlns:p14="http://schemas.microsoft.com/office/powerpoint/2010/main" val="3186850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bk object 17"/>
          <p:cNvSpPr/>
          <p:nvPr/>
        </p:nvSpPr>
        <p:spPr>
          <a:xfrm>
            <a:off x="4661407" y="2196498"/>
            <a:ext cx="20731479" cy="2359921"/>
          </a:xfrm>
          <a:prstGeom prst="rect">
            <a:avLst/>
          </a:prstGeom>
          <a:blipFill>
            <a:blip r:embed="rId8" cstate="print"/>
            <a:stretch>
              <a:fillRect/>
            </a:stretch>
          </a:blipFill>
        </p:spPr>
        <p:txBody>
          <a:bodyPr wrap="square" lIns="0" tIns="0" rIns="0" bIns="0" rtlCol="0"/>
          <a:lstStyle/>
          <a:p>
            <a:endParaRPr/>
          </a:p>
        </p:txBody>
      </p:sp>
      <p:sp>
        <p:nvSpPr>
          <p:cNvPr id="18" name="bk object 18"/>
          <p:cNvSpPr/>
          <p:nvPr/>
        </p:nvSpPr>
        <p:spPr>
          <a:xfrm>
            <a:off x="23132288" y="2196498"/>
            <a:ext cx="2831591" cy="2359921"/>
          </a:xfrm>
          <a:prstGeom prst="rect">
            <a:avLst/>
          </a:prstGeom>
          <a:blipFill>
            <a:blip r:embed="rId9" cstate="print"/>
            <a:stretch>
              <a:fillRect/>
            </a:stretch>
          </a:blipFill>
        </p:spPr>
        <p:txBody>
          <a:bodyPr wrap="square" lIns="0" tIns="0" rIns="0" bIns="0" rtlCol="0"/>
          <a:lstStyle/>
          <a:p>
            <a:endParaRPr/>
          </a:p>
        </p:txBody>
      </p:sp>
      <p:sp>
        <p:nvSpPr>
          <p:cNvPr id="19" name="bk object 19"/>
          <p:cNvSpPr/>
          <p:nvPr/>
        </p:nvSpPr>
        <p:spPr>
          <a:xfrm>
            <a:off x="24121871" y="2196498"/>
            <a:ext cx="15102838" cy="2359921"/>
          </a:xfrm>
          <a:prstGeom prst="rect">
            <a:avLst/>
          </a:prstGeom>
          <a:blipFill>
            <a:blip r:embed="rId10" cstate="print"/>
            <a:stretch>
              <a:fillRect/>
            </a:stretch>
          </a:blipFill>
        </p:spPr>
        <p:txBody>
          <a:bodyPr wrap="square" lIns="0" tIns="0" rIns="0" bIns="0" rtlCol="0"/>
          <a:lstStyle/>
          <a:p>
            <a:endParaRPr/>
          </a:p>
        </p:txBody>
      </p:sp>
      <p:sp>
        <p:nvSpPr>
          <p:cNvPr id="2" name="Holder 2"/>
          <p:cNvSpPr>
            <a:spLocks noGrp="1"/>
          </p:cNvSpPr>
          <p:nvPr>
            <p:ph type="title"/>
          </p:nvPr>
        </p:nvSpPr>
        <p:spPr>
          <a:xfrm>
            <a:off x="5764798" y="123317"/>
            <a:ext cx="32361600" cy="1031051"/>
          </a:xfrm>
          <a:prstGeom prst="rect">
            <a:avLst/>
          </a:prstGeom>
        </p:spPr>
        <p:txBody>
          <a:bodyPr wrap="square" lIns="0" tIns="0" rIns="0" bIns="0">
            <a:spAutoFit/>
          </a:bodyPr>
          <a:lstStyle>
            <a:lvl1pPr>
              <a:defRPr sz="6700" b="0" i="0">
                <a:solidFill>
                  <a:schemeClr val="tx1"/>
                </a:solidFill>
                <a:latin typeface="Calibri"/>
                <a:cs typeface="Calibri"/>
              </a:defRPr>
            </a:lvl1pPr>
          </a:lstStyle>
          <a:p>
            <a:endParaRPr/>
          </a:p>
        </p:txBody>
      </p:sp>
      <p:sp>
        <p:nvSpPr>
          <p:cNvPr id="3" name="Holder 3"/>
          <p:cNvSpPr>
            <a:spLocks noGrp="1"/>
          </p:cNvSpPr>
          <p:nvPr>
            <p:ph type="body" idx="1"/>
          </p:nvPr>
        </p:nvSpPr>
        <p:spPr>
          <a:xfrm>
            <a:off x="2194560" y="7571232"/>
            <a:ext cx="3950208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4923008" y="30614113"/>
            <a:ext cx="14045184" cy="63094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194561" y="30614113"/>
            <a:ext cx="10094976" cy="63094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4/14/2025</a:t>
            </a:fld>
            <a:endParaRPr lang="en-US"/>
          </a:p>
        </p:txBody>
      </p:sp>
      <p:sp>
        <p:nvSpPr>
          <p:cNvPr id="6" name="Holder 6"/>
          <p:cNvSpPr>
            <a:spLocks noGrp="1"/>
          </p:cNvSpPr>
          <p:nvPr>
            <p:ph type="sldNum" sz="quarter" idx="7"/>
          </p:nvPr>
        </p:nvSpPr>
        <p:spPr>
          <a:xfrm>
            <a:off x="31601667" y="30614113"/>
            <a:ext cx="10094976" cy="63094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
        <p:nvSpPr>
          <p:cNvPr id="11" name="bk object 16"/>
          <p:cNvSpPr/>
          <p:nvPr userDrawn="1"/>
        </p:nvSpPr>
        <p:spPr>
          <a:xfrm>
            <a:off x="0" y="1"/>
            <a:ext cx="43891200" cy="2864571"/>
          </a:xfrm>
          <a:custGeom>
            <a:avLst/>
            <a:gdLst/>
            <a:ahLst/>
            <a:cxnLst/>
            <a:rect l="l" t="t" r="r" b="b"/>
            <a:pathLst>
              <a:path w="20104100" h="1166495">
                <a:moveTo>
                  <a:pt x="0" y="1166224"/>
                </a:moveTo>
                <a:lnTo>
                  <a:pt x="20104099" y="1166224"/>
                </a:lnTo>
                <a:lnTo>
                  <a:pt x="20104099" y="0"/>
                </a:lnTo>
                <a:lnTo>
                  <a:pt x="0" y="0"/>
                </a:lnTo>
                <a:lnTo>
                  <a:pt x="0" y="1166224"/>
                </a:lnTo>
                <a:close/>
              </a:path>
            </a:pathLst>
          </a:custGeom>
          <a:solidFill>
            <a:srgbClr val="FFC000"/>
          </a:solidFill>
        </p:spPr>
        <p:txBody>
          <a:bodyPr wrap="square" lIns="0" tIns="0" rIns="0" bIns="0" rtlCol="0"/>
          <a:lstStyle/>
          <a:p>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1047994">
        <a:defRPr>
          <a:latin typeface="+mn-lt"/>
          <a:ea typeface="+mn-ea"/>
          <a:cs typeface="+mn-cs"/>
        </a:defRPr>
      </a:lvl2pPr>
      <a:lvl3pPr marL="2095988">
        <a:defRPr>
          <a:latin typeface="+mn-lt"/>
          <a:ea typeface="+mn-ea"/>
          <a:cs typeface="+mn-cs"/>
        </a:defRPr>
      </a:lvl3pPr>
      <a:lvl4pPr marL="3143982">
        <a:defRPr>
          <a:latin typeface="+mn-lt"/>
          <a:ea typeface="+mn-ea"/>
          <a:cs typeface="+mn-cs"/>
        </a:defRPr>
      </a:lvl4pPr>
      <a:lvl5pPr marL="4191975">
        <a:defRPr>
          <a:latin typeface="+mn-lt"/>
          <a:ea typeface="+mn-ea"/>
          <a:cs typeface="+mn-cs"/>
        </a:defRPr>
      </a:lvl5pPr>
      <a:lvl6pPr marL="5239969">
        <a:defRPr>
          <a:latin typeface="+mn-lt"/>
          <a:ea typeface="+mn-ea"/>
          <a:cs typeface="+mn-cs"/>
        </a:defRPr>
      </a:lvl6pPr>
      <a:lvl7pPr marL="6287963">
        <a:defRPr>
          <a:latin typeface="+mn-lt"/>
          <a:ea typeface="+mn-ea"/>
          <a:cs typeface="+mn-cs"/>
        </a:defRPr>
      </a:lvl7pPr>
      <a:lvl8pPr marL="7335957">
        <a:defRPr>
          <a:latin typeface="+mn-lt"/>
          <a:ea typeface="+mn-ea"/>
          <a:cs typeface="+mn-cs"/>
        </a:defRPr>
      </a:lvl8pPr>
      <a:lvl9pPr marL="8383951">
        <a:defRPr>
          <a:latin typeface="+mn-lt"/>
          <a:ea typeface="+mn-ea"/>
          <a:cs typeface="+mn-cs"/>
        </a:defRPr>
      </a:lvl9pPr>
    </p:bodyStyle>
    <p:otherStyle>
      <a:lvl1pPr marL="0">
        <a:defRPr>
          <a:latin typeface="+mn-lt"/>
          <a:ea typeface="+mn-ea"/>
          <a:cs typeface="+mn-cs"/>
        </a:defRPr>
      </a:lvl1pPr>
      <a:lvl2pPr marL="1047994">
        <a:defRPr>
          <a:latin typeface="+mn-lt"/>
          <a:ea typeface="+mn-ea"/>
          <a:cs typeface="+mn-cs"/>
        </a:defRPr>
      </a:lvl2pPr>
      <a:lvl3pPr marL="2095988">
        <a:defRPr>
          <a:latin typeface="+mn-lt"/>
          <a:ea typeface="+mn-ea"/>
          <a:cs typeface="+mn-cs"/>
        </a:defRPr>
      </a:lvl3pPr>
      <a:lvl4pPr marL="3143982">
        <a:defRPr>
          <a:latin typeface="+mn-lt"/>
          <a:ea typeface="+mn-ea"/>
          <a:cs typeface="+mn-cs"/>
        </a:defRPr>
      </a:lvl4pPr>
      <a:lvl5pPr marL="4191975">
        <a:defRPr>
          <a:latin typeface="+mn-lt"/>
          <a:ea typeface="+mn-ea"/>
          <a:cs typeface="+mn-cs"/>
        </a:defRPr>
      </a:lvl5pPr>
      <a:lvl6pPr marL="5239969">
        <a:defRPr>
          <a:latin typeface="+mn-lt"/>
          <a:ea typeface="+mn-ea"/>
          <a:cs typeface="+mn-cs"/>
        </a:defRPr>
      </a:lvl6pPr>
      <a:lvl7pPr marL="6287963">
        <a:defRPr>
          <a:latin typeface="+mn-lt"/>
          <a:ea typeface="+mn-ea"/>
          <a:cs typeface="+mn-cs"/>
        </a:defRPr>
      </a:lvl7pPr>
      <a:lvl8pPr marL="7335957">
        <a:defRPr>
          <a:latin typeface="+mn-lt"/>
          <a:ea typeface="+mn-ea"/>
          <a:cs typeface="+mn-cs"/>
        </a:defRPr>
      </a:lvl8pPr>
      <a:lvl9pPr marL="838395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223689" y="554161"/>
            <a:ext cx="35057909" cy="1692771"/>
          </a:xfrm>
          <a:prstGeom prst="rect">
            <a:avLst/>
          </a:prstGeom>
        </p:spPr>
        <p:txBody>
          <a:bodyPr vert="horz" wrap="square" lIns="0" tIns="0" rIns="0" bIns="0" rtlCol="0" anchor="t">
            <a:spAutoFit/>
          </a:bodyPr>
          <a:lstStyle/>
          <a:p>
            <a:pPr marL="30480"/>
            <a:r>
              <a:rPr lang="en-US" sz="11000" b="1" spc="-34" err="1">
                <a:latin typeface="Arial"/>
                <a:cs typeface="Arial"/>
              </a:rPr>
              <a:t>KSUBlocks</a:t>
            </a:r>
            <a:r>
              <a:rPr lang="en-US" sz="11000" b="1" spc="-34">
                <a:latin typeface="Arial"/>
                <a:cs typeface="Arial"/>
              </a:rPr>
              <a:t> Tower Defense</a:t>
            </a:r>
            <a:endParaRPr lang="en-US"/>
          </a:p>
        </p:txBody>
      </p:sp>
      <p:sp>
        <p:nvSpPr>
          <p:cNvPr id="28" name="object 28"/>
          <p:cNvSpPr/>
          <p:nvPr/>
        </p:nvSpPr>
        <p:spPr>
          <a:xfrm>
            <a:off x="0" y="30175200"/>
            <a:ext cx="43891200" cy="2738696"/>
          </a:xfrm>
          <a:custGeom>
            <a:avLst/>
            <a:gdLst/>
            <a:ahLst/>
            <a:cxnLst/>
            <a:rect l="l" t="t" r="r" b="b"/>
            <a:pathLst>
              <a:path w="20104100" h="1588134">
                <a:moveTo>
                  <a:pt x="20104099" y="0"/>
                </a:moveTo>
                <a:lnTo>
                  <a:pt x="0" y="0"/>
                </a:lnTo>
                <a:lnTo>
                  <a:pt x="0" y="1587847"/>
                </a:lnTo>
                <a:lnTo>
                  <a:pt x="20104099" y="1587847"/>
                </a:lnTo>
                <a:lnTo>
                  <a:pt x="20104099" y="0"/>
                </a:lnTo>
                <a:close/>
              </a:path>
            </a:pathLst>
          </a:custGeom>
          <a:solidFill>
            <a:srgbClr val="000000"/>
          </a:solidFill>
        </p:spPr>
        <p:txBody>
          <a:bodyPr wrap="square" lIns="0" tIns="0" rIns="0" bIns="0" rtlCol="0"/>
          <a:lstStyle/>
          <a:p>
            <a:endParaRPr/>
          </a:p>
        </p:txBody>
      </p:sp>
      <p:sp>
        <p:nvSpPr>
          <p:cNvPr id="39" name="object 39"/>
          <p:cNvSpPr txBox="1"/>
          <p:nvPr/>
        </p:nvSpPr>
        <p:spPr>
          <a:xfrm>
            <a:off x="9586601" y="30651328"/>
            <a:ext cx="32941687" cy="1846659"/>
          </a:xfrm>
          <a:prstGeom prst="rect">
            <a:avLst/>
          </a:prstGeom>
        </p:spPr>
        <p:txBody>
          <a:bodyPr vert="horz" wrap="square" lIns="0" tIns="0" rIns="0" bIns="0" rtlCol="0" anchor="t">
            <a:spAutoFit/>
          </a:bodyPr>
          <a:lstStyle/>
          <a:p>
            <a:r>
              <a:rPr lang="en-US" sz="6000" b="1" spc="23" dirty="0">
                <a:solidFill>
                  <a:srgbClr val="FFC000"/>
                </a:solidFill>
                <a:latin typeface="Arial"/>
                <a:cs typeface="Arial"/>
              </a:rPr>
              <a:t>Authors - Ashley Ahn, Matthew Elledge, </a:t>
            </a:r>
            <a:r>
              <a:rPr lang="en-US" sz="6000" b="1" spc="23" dirty="0" err="1">
                <a:solidFill>
                  <a:srgbClr val="FFC000"/>
                </a:solidFill>
                <a:latin typeface="Arial"/>
                <a:cs typeface="Arial"/>
              </a:rPr>
              <a:t>AnnaGrace</a:t>
            </a:r>
            <a:r>
              <a:rPr lang="en-US" sz="6000" b="1" spc="23" dirty="0">
                <a:solidFill>
                  <a:srgbClr val="FFC000"/>
                </a:solidFill>
                <a:latin typeface="Arial"/>
                <a:cs typeface="Arial"/>
              </a:rPr>
              <a:t> </a:t>
            </a:r>
            <a:r>
              <a:rPr lang="en-US" sz="6000" b="1" spc="23" dirty="0" err="1">
                <a:solidFill>
                  <a:srgbClr val="FFC000"/>
                </a:solidFill>
                <a:latin typeface="Arial"/>
                <a:cs typeface="Arial"/>
              </a:rPr>
              <a:t>Gwee</a:t>
            </a:r>
            <a:r>
              <a:rPr lang="en-US" sz="6000" b="1" spc="23" dirty="0">
                <a:solidFill>
                  <a:srgbClr val="FFC000"/>
                </a:solidFill>
                <a:latin typeface="Arial"/>
                <a:cs typeface="Arial"/>
              </a:rPr>
              <a:t>, Bryan Nguyen, Logan Slicker</a:t>
            </a:r>
            <a:endParaRPr lang="en-US" sz="6000" b="1" spc="23" dirty="0">
              <a:solidFill>
                <a:srgbClr val="FFC000"/>
              </a:solidFill>
              <a:latin typeface="Arial" panose="020B0604020202020204" pitchFamily="34" charset="0"/>
              <a:cs typeface="Arial" panose="020B0604020202020204" pitchFamily="34" charset="0"/>
            </a:endParaRPr>
          </a:p>
          <a:p>
            <a:r>
              <a:rPr lang="en-US" sz="6000" b="1" spc="23" dirty="0">
                <a:solidFill>
                  <a:srgbClr val="FFC000"/>
                </a:solidFill>
                <a:latin typeface="Arial"/>
                <a:cs typeface="Arial"/>
              </a:rPr>
              <a:t>Advisor - Sharon Perry</a:t>
            </a:r>
            <a:endParaRPr sz="6000" dirty="0">
              <a:latin typeface="Arial" panose="020B0604020202020204" pitchFamily="34" charset="0"/>
              <a:cs typeface="Arial" panose="020B0604020202020204" pitchFamily="34" charset="0"/>
            </a:endParaRPr>
          </a:p>
        </p:txBody>
      </p:sp>
      <p:sp>
        <p:nvSpPr>
          <p:cNvPr id="48" name="Text Box 19"/>
          <p:cNvSpPr txBox="1">
            <a:spLocks noChangeArrowheads="1"/>
          </p:cNvSpPr>
          <p:nvPr/>
        </p:nvSpPr>
        <p:spPr bwMode="auto">
          <a:xfrm>
            <a:off x="609600" y="445314"/>
            <a:ext cx="5867399" cy="1828800"/>
          </a:xfrm>
          <a:prstGeom prst="rect">
            <a:avLst/>
          </a:prstGeom>
          <a:ln/>
        </p:spPr>
        <p:style>
          <a:lnRef idx="2">
            <a:schemeClr val="dk1"/>
          </a:lnRef>
          <a:fillRef idx="1">
            <a:schemeClr val="lt1"/>
          </a:fillRef>
          <a:effectRef idx="0">
            <a:schemeClr val="dk1"/>
          </a:effectRef>
          <a:fontRef idx="minor">
            <a:schemeClr val="dk1"/>
          </a:fontRef>
        </p:style>
        <p:txBody>
          <a:bodyPr lIns="120015" tIns="60008" rIns="120015" bIns="60008" anchor="t"/>
          <a:lstStyle>
            <a:lvl1pPr defTabSz="3343275">
              <a:defRPr>
                <a:solidFill>
                  <a:schemeClr val="tx1"/>
                </a:solidFill>
                <a:latin typeface="Arial" charset="0"/>
              </a:defRPr>
            </a:lvl1pPr>
            <a:lvl2pPr defTabSz="3343275">
              <a:defRPr>
                <a:solidFill>
                  <a:schemeClr val="tx1"/>
                </a:solidFill>
                <a:latin typeface="Arial" charset="0"/>
              </a:defRPr>
            </a:lvl2pPr>
            <a:lvl3pPr defTabSz="3343275">
              <a:defRPr>
                <a:solidFill>
                  <a:schemeClr val="tx1"/>
                </a:solidFill>
                <a:latin typeface="Arial" charset="0"/>
              </a:defRPr>
            </a:lvl3pPr>
            <a:lvl4pPr defTabSz="3343275">
              <a:defRPr>
                <a:solidFill>
                  <a:schemeClr val="tx1"/>
                </a:solidFill>
                <a:latin typeface="Arial" charset="0"/>
              </a:defRPr>
            </a:lvl4pPr>
            <a:lvl5pPr defTabSz="3343275">
              <a:defRPr>
                <a:solidFill>
                  <a:schemeClr val="tx1"/>
                </a:solidFill>
                <a:latin typeface="Arial" charset="0"/>
              </a:defRPr>
            </a:lvl5pPr>
            <a:lvl6pPr defTabSz="3343275" fontAlgn="base">
              <a:spcBef>
                <a:spcPct val="0"/>
              </a:spcBef>
              <a:spcAft>
                <a:spcPct val="0"/>
              </a:spcAft>
              <a:defRPr>
                <a:solidFill>
                  <a:schemeClr val="tx1"/>
                </a:solidFill>
                <a:latin typeface="Arial" charset="0"/>
              </a:defRPr>
            </a:lvl6pPr>
            <a:lvl7pPr defTabSz="3343275" fontAlgn="base">
              <a:spcBef>
                <a:spcPct val="0"/>
              </a:spcBef>
              <a:spcAft>
                <a:spcPct val="0"/>
              </a:spcAft>
              <a:defRPr>
                <a:solidFill>
                  <a:schemeClr val="tx1"/>
                </a:solidFill>
                <a:latin typeface="Arial" charset="0"/>
              </a:defRPr>
            </a:lvl7pPr>
            <a:lvl8pPr defTabSz="3343275" fontAlgn="base">
              <a:spcBef>
                <a:spcPct val="0"/>
              </a:spcBef>
              <a:spcAft>
                <a:spcPct val="0"/>
              </a:spcAft>
              <a:defRPr>
                <a:solidFill>
                  <a:schemeClr val="tx1"/>
                </a:solidFill>
                <a:latin typeface="Arial" charset="0"/>
              </a:defRPr>
            </a:lvl8pPr>
            <a:lvl9pPr defTabSz="3343275" fontAlgn="base">
              <a:spcBef>
                <a:spcPct val="0"/>
              </a:spcBef>
              <a:spcAft>
                <a:spcPct val="0"/>
              </a:spcAft>
              <a:defRPr>
                <a:solidFill>
                  <a:schemeClr val="tx1"/>
                </a:solidFill>
                <a:latin typeface="Arial" charset="0"/>
              </a:defRPr>
            </a:lvl9pPr>
          </a:lstStyle>
          <a:p>
            <a:pPr algn="ctr"/>
            <a:r>
              <a:rPr lang="en-US" sz="12000" b="1" cap="all">
                <a:latin typeface="Arial"/>
                <a:cs typeface="Arial"/>
              </a:rPr>
              <a:t>UC-027</a:t>
            </a:r>
            <a:endParaRPr lang="en-US"/>
          </a:p>
        </p:txBody>
      </p:sp>
      <p:sp>
        <p:nvSpPr>
          <p:cNvPr id="4" name="TextBox 3">
            <a:extLst>
              <a:ext uri="{FF2B5EF4-FFF2-40B4-BE49-F238E27FC236}">
                <a16:creationId xmlns:a16="http://schemas.microsoft.com/office/drawing/2014/main" id="{0368537A-8BA4-AB41-84EF-12F1AD71C1A6}"/>
              </a:ext>
            </a:extLst>
          </p:cNvPr>
          <p:cNvSpPr txBox="1"/>
          <p:nvPr/>
        </p:nvSpPr>
        <p:spPr>
          <a:xfrm>
            <a:off x="1524000" y="3597160"/>
            <a:ext cx="11049000" cy="830997"/>
          </a:xfrm>
          <a:prstGeom prst="rect">
            <a:avLst/>
          </a:prstGeom>
          <a:noFill/>
        </p:spPr>
        <p:txBody>
          <a:bodyPr wrap="square" rtlCol="0">
            <a:spAutoFit/>
          </a:bodyPr>
          <a:lstStyle/>
          <a:p>
            <a:r>
              <a:rPr lang="en-US" sz="4800" b="1">
                <a:latin typeface="Arial" panose="020B0604020202020204" pitchFamily="34" charset="0"/>
                <a:cs typeface="Arial" panose="020B0604020202020204" pitchFamily="34" charset="0"/>
              </a:rPr>
              <a:t>INTRO/ABSTRACT</a:t>
            </a:r>
          </a:p>
        </p:txBody>
      </p:sp>
      <p:sp>
        <p:nvSpPr>
          <p:cNvPr id="5" name="TextBox 4">
            <a:extLst>
              <a:ext uri="{FF2B5EF4-FFF2-40B4-BE49-F238E27FC236}">
                <a16:creationId xmlns:a16="http://schemas.microsoft.com/office/drawing/2014/main" id="{E36D2BA9-54DC-5042-A662-86243B4BC92F}"/>
              </a:ext>
            </a:extLst>
          </p:cNvPr>
          <p:cNvSpPr txBox="1"/>
          <p:nvPr/>
        </p:nvSpPr>
        <p:spPr>
          <a:xfrm>
            <a:off x="1524000" y="4419600"/>
            <a:ext cx="11506200" cy="6863417"/>
          </a:xfrm>
          <a:prstGeom prst="rect">
            <a:avLst/>
          </a:prstGeom>
          <a:noFill/>
        </p:spPr>
        <p:txBody>
          <a:bodyPr wrap="square" lIns="91440" tIns="45720" rIns="91440" bIns="45720" rtlCol="0" anchor="t">
            <a:spAutoFit/>
          </a:bodyPr>
          <a:lstStyle/>
          <a:p>
            <a:r>
              <a:rPr lang="en-US" sz="4000">
                <a:latin typeface="Arial"/>
                <a:ea typeface="+mn-lt"/>
                <a:cs typeface="+mn-lt"/>
              </a:rPr>
              <a:t>Our project, </a:t>
            </a:r>
            <a:r>
              <a:rPr lang="en-US" sz="4000" b="1" err="1">
                <a:latin typeface="Arial"/>
                <a:ea typeface="+mn-lt"/>
                <a:cs typeface="+mn-lt"/>
              </a:rPr>
              <a:t>KSUBlocks</a:t>
            </a:r>
            <a:r>
              <a:rPr lang="en-US" sz="4000" b="1">
                <a:latin typeface="Arial"/>
                <a:ea typeface="+mn-lt"/>
                <a:cs typeface="+mn-lt"/>
              </a:rPr>
              <a:t> Tower Defense</a:t>
            </a:r>
            <a:r>
              <a:rPr lang="en-US" sz="4000">
                <a:latin typeface="Arial"/>
                <a:ea typeface="+mn-lt"/>
                <a:cs typeface="+mn-lt"/>
              </a:rPr>
              <a:t>, is a </a:t>
            </a:r>
            <a:r>
              <a:rPr lang="en-US" sz="4000" b="1">
                <a:latin typeface="Arial"/>
                <a:ea typeface="+mn-lt"/>
                <a:cs typeface="+mn-lt"/>
              </a:rPr>
              <a:t>Minecraft Plugin</a:t>
            </a:r>
            <a:r>
              <a:rPr lang="en-US" sz="4000">
                <a:latin typeface="Arial"/>
                <a:ea typeface="+mn-lt"/>
                <a:cs typeface="+mn-lt"/>
              </a:rPr>
              <a:t> designed to create a </a:t>
            </a:r>
            <a:r>
              <a:rPr lang="en-US" sz="4000" b="1">
                <a:latin typeface="Arial"/>
                <a:ea typeface="+mn-lt"/>
                <a:cs typeface="+mn-lt"/>
              </a:rPr>
              <a:t>game mode</a:t>
            </a:r>
            <a:r>
              <a:rPr lang="en-US" sz="4000">
                <a:latin typeface="Arial"/>
                <a:ea typeface="+mn-lt"/>
                <a:cs typeface="+mn-lt"/>
              </a:rPr>
              <a:t> in the </a:t>
            </a:r>
            <a:r>
              <a:rPr lang="en-US" sz="4000" b="1">
                <a:latin typeface="Arial"/>
                <a:ea typeface="+mn-lt"/>
                <a:cs typeface="+mn-lt"/>
              </a:rPr>
              <a:t>Tower Defense genre</a:t>
            </a:r>
            <a:r>
              <a:rPr lang="en-US" sz="4000">
                <a:latin typeface="Arial"/>
                <a:ea typeface="+mn-lt"/>
                <a:cs typeface="+mn-lt"/>
              </a:rPr>
              <a:t>. We aim to create a unique and fun game for the students in the </a:t>
            </a:r>
            <a:r>
              <a:rPr lang="en-US" sz="4000" b="1">
                <a:latin typeface="Arial"/>
                <a:ea typeface="+mn-lt"/>
                <a:cs typeface="+mn-lt"/>
              </a:rPr>
              <a:t>KSU Minecraft server</a:t>
            </a:r>
            <a:r>
              <a:rPr lang="en-US" sz="4000">
                <a:latin typeface="Arial"/>
                <a:ea typeface="+mn-lt"/>
                <a:cs typeface="+mn-lt"/>
              </a:rPr>
              <a:t>. Our project is entirely configurable, allowing for easy maintenance and room for future expansions while ensuring the server performance remains steady alongside KSU's other game modes. It is developed in Java,  utilizing IntelliJ and Paper API. We plan to deploy it on the KSU Minecraft Server upon finalization.</a:t>
            </a:r>
          </a:p>
        </p:txBody>
      </p:sp>
      <p:sp>
        <p:nvSpPr>
          <p:cNvPr id="30" name="TextBox 29">
            <a:extLst>
              <a:ext uri="{FF2B5EF4-FFF2-40B4-BE49-F238E27FC236}">
                <a16:creationId xmlns:a16="http://schemas.microsoft.com/office/drawing/2014/main" id="{9CB9B75F-9DA5-A84A-85E9-83A71E67C69E}"/>
              </a:ext>
            </a:extLst>
          </p:cNvPr>
          <p:cNvSpPr txBox="1"/>
          <p:nvPr/>
        </p:nvSpPr>
        <p:spPr>
          <a:xfrm>
            <a:off x="1524000" y="11467228"/>
            <a:ext cx="11049000" cy="830997"/>
          </a:xfrm>
          <a:prstGeom prst="rect">
            <a:avLst/>
          </a:prstGeom>
          <a:noFill/>
        </p:spPr>
        <p:txBody>
          <a:bodyPr wrap="square" rtlCol="0">
            <a:spAutoFit/>
          </a:bodyPr>
          <a:lstStyle/>
          <a:p>
            <a:r>
              <a:rPr lang="en-US" sz="4800" b="1">
                <a:latin typeface="Arial" panose="020B0604020202020204" pitchFamily="34" charset="0"/>
                <a:cs typeface="Arial" panose="020B0604020202020204" pitchFamily="34" charset="0"/>
              </a:rPr>
              <a:t>METHODS</a:t>
            </a:r>
          </a:p>
        </p:txBody>
      </p:sp>
      <p:sp>
        <p:nvSpPr>
          <p:cNvPr id="31" name="TextBox 30">
            <a:extLst>
              <a:ext uri="{FF2B5EF4-FFF2-40B4-BE49-F238E27FC236}">
                <a16:creationId xmlns:a16="http://schemas.microsoft.com/office/drawing/2014/main" id="{C232E9B5-E3F1-5148-8C03-619DB91405AC}"/>
              </a:ext>
            </a:extLst>
          </p:cNvPr>
          <p:cNvSpPr txBox="1"/>
          <p:nvPr/>
        </p:nvSpPr>
        <p:spPr>
          <a:xfrm>
            <a:off x="1549400" y="12299009"/>
            <a:ext cx="11460858" cy="12403395"/>
          </a:xfrm>
          <a:prstGeom prst="rect">
            <a:avLst/>
          </a:prstGeom>
          <a:noFill/>
        </p:spPr>
        <p:txBody>
          <a:bodyPr wrap="square" lIns="91440" tIns="45720" rIns="91440" bIns="45720" rtlCol="0" anchor="t">
            <a:spAutoFit/>
          </a:bodyPr>
          <a:lstStyle/>
          <a:p>
            <a:r>
              <a:rPr lang="en-US" sz="4000">
                <a:latin typeface="Arial"/>
                <a:ea typeface="+mn-lt"/>
                <a:cs typeface="+mn-lt"/>
              </a:rPr>
              <a:t>A </a:t>
            </a:r>
            <a:r>
              <a:rPr lang="en-US" sz="4000" b="1">
                <a:latin typeface="Arial"/>
                <a:ea typeface="+mn-lt"/>
                <a:cs typeface="+mn-lt"/>
              </a:rPr>
              <a:t>GitHub </a:t>
            </a:r>
            <a:r>
              <a:rPr lang="en-US" sz="4000">
                <a:latin typeface="Arial"/>
                <a:ea typeface="+mn-lt"/>
                <a:cs typeface="+mn-lt"/>
              </a:rPr>
              <a:t>organization account was </a:t>
            </a:r>
            <a:br>
              <a:rPr lang="en-US" sz="4000">
                <a:latin typeface="Arial"/>
                <a:ea typeface="+mn-lt"/>
                <a:cs typeface="+mn-lt"/>
              </a:rPr>
            </a:br>
            <a:r>
              <a:rPr lang="en-US" sz="4000">
                <a:latin typeface="Arial"/>
                <a:ea typeface="+mn-lt"/>
                <a:cs typeface="+mn-lt"/>
              </a:rPr>
              <a:t>used for the project's version control </a:t>
            </a:r>
            <a:br>
              <a:rPr lang="en-US" sz="4000">
                <a:latin typeface="Arial"/>
                <a:ea typeface="+mn-lt"/>
                <a:cs typeface="+mn-lt"/>
              </a:rPr>
            </a:br>
            <a:r>
              <a:rPr lang="en-US" sz="4000">
                <a:latin typeface="Arial"/>
                <a:ea typeface="+mn-lt"/>
                <a:cs typeface="+mn-lt"/>
              </a:rPr>
              <a:t>and to allow all team member's access.</a:t>
            </a:r>
            <a:br>
              <a:rPr lang="en-US" sz="4000">
                <a:latin typeface="Arial"/>
                <a:ea typeface="+mn-lt"/>
                <a:cs typeface="+mn-lt"/>
              </a:rPr>
            </a:br>
            <a:br>
              <a:rPr lang="en-US" sz="4000">
                <a:latin typeface="Arial"/>
                <a:ea typeface="+mn-lt"/>
                <a:cs typeface="+mn-lt"/>
              </a:rPr>
            </a:br>
            <a:r>
              <a:rPr lang="en-US" sz="4000">
                <a:latin typeface="Arial"/>
                <a:ea typeface="+mn-lt"/>
                <a:cs typeface="+mn-lt"/>
              </a:rPr>
              <a:t>As used by Minecraft and Paper servers, </a:t>
            </a:r>
            <a:br>
              <a:rPr lang="en-US" sz="4000">
                <a:latin typeface="Arial"/>
                <a:ea typeface="+mn-lt"/>
                <a:cs typeface="+mn-lt"/>
              </a:rPr>
            </a:br>
            <a:r>
              <a:rPr lang="en-US" sz="4000" b="1">
                <a:latin typeface="Arial"/>
                <a:ea typeface="+mn-lt"/>
                <a:cs typeface="+mn-lt"/>
              </a:rPr>
              <a:t>Java </a:t>
            </a:r>
            <a:r>
              <a:rPr lang="en-US" sz="4000">
                <a:latin typeface="Arial"/>
                <a:ea typeface="+mn-lt"/>
                <a:cs typeface="+mn-lt"/>
              </a:rPr>
              <a:t>was chosen as our language. </a:t>
            </a:r>
            <a:br>
              <a:rPr lang="en-US" sz="4000">
                <a:latin typeface="Arial"/>
                <a:ea typeface="+mn-lt"/>
                <a:cs typeface="+mn-lt"/>
              </a:rPr>
            </a:br>
            <a:r>
              <a:rPr lang="en-US" sz="4000" b="1">
                <a:latin typeface="Arial"/>
                <a:ea typeface="+mn-lt"/>
                <a:cs typeface="+mn-lt"/>
              </a:rPr>
              <a:t>IntelliJ's IDE</a:t>
            </a:r>
            <a:r>
              <a:rPr lang="en-US" sz="4000">
                <a:latin typeface="Arial"/>
                <a:ea typeface="+mn-lt"/>
                <a:cs typeface="+mn-lt"/>
              </a:rPr>
              <a:t> and </a:t>
            </a:r>
            <a:r>
              <a:rPr lang="en-US" sz="4000" b="1">
                <a:latin typeface="Arial"/>
                <a:ea typeface="+mn-lt"/>
                <a:cs typeface="+mn-lt"/>
              </a:rPr>
              <a:t>IntelliJ MC Dev Plugin</a:t>
            </a:r>
            <a:r>
              <a:rPr lang="en-US" sz="4000">
                <a:latin typeface="Arial"/>
                <a:ea typeface="+mn-lt"/>
                <a:cs typeface="+mn-lt"/>
              </a:rPr>
              <a:t> </a:t>
            </a:r>
            <a:br>
              <a:rPr lang="en-US" sz="4000">
                <a:latin typeface="Arial"/>
                <a:ea typeface="+mn-lt"/>
                <a:cs typeface="+mn-lt"/>
              </a:rPr>
            </a:br>
            <a:r>
              <a:rPr lang="en-US" sz="4000">
                <a:latin typeface="Arial"/>
                <a:ea typeface="+mn-lt"/>
                <a:cs typeface="+mn-lt"/>
              </a:rPr>
              <a:t>formed the basis of our plugin.</a:t>
            </a:r>
            <a:br>
              <a:rPr lang="en-US" sz="4000">
                <a:latin typeface="Arial"/>
                <a:ea typeface="+mn-lt"/>
                <a:cs typeface="+mn-lt"/>
              </a:rPr>
            </a:br>
            <a:br>
              <a:rPr lang="en-US" sz="4000">
                <a:latin typeface="Arial"/>
                <a:ea typeface="+mn-lt"/>
                <a:cs typeface="+mn-lt"/>
              </a:rPr>
            </a:br>
            <a:r>
              <a:rPr lang="en-US" sz="4000" b="1">
                <a:latin typeface="Arial"/>
                <a:ea typeface="+mn-lt"/>
                <a:cs typeface="+mn-lt"/>
              </a:rPr>
              <a:t>Paper API Framework</a:t>
            </a:r>
            <a:r>
              <a:rPr lang="en-US" sz="4000">
                <a:latin typeface="Arial"/>
                <a:ea typeface="+mn-lt"/>
                <a:cs typeface="+mn-lt"/>
              </a:rPr>
              <a:t> allows plugins </a:t>
            </a:r>
            <a:br>
              <a:rPr lang="en-US" sz="4000">
                <a:latin typeface="Arial"/>
                <a:ea typeface="+mn-lt"/>
                <a:cs typeface="+mn-lt"/>
              </a:rPr>
            </a:br>
            <a:r>
              <a:rPr lang="en-US" sz="4000">
                <a:latin typeface="Arial"/>
                <a:ea typeface="+mn-lt"/>
                <a:cs typeface="+mn-lt"/>
              </a:rPr>
              <a:t>to create GUIs, use built-in functions, </a:t>
            </a:r>
            <a:br>
              <a:rPr lang="en-US" sz="4000">
                <a:latin typeface="Arial"/>
                <a:ea typeface="+mn-lt"/>
                <a:cs typeface="+mn-lt"/>
              </a:rPr>
            </a:br>
            <a:r>
              <a:rPr lang="en-US" sz="4000">
                <a:latin typeface="Arial"/>
                <a:ea typeface="+mn-lt"/>
                <a:cs typeface="+mn-lt"/>
              </a:rPr>
              <a:t>and adapt event, adventure, and entity </a:t>
            </a:r>
            <a:br>
              <a:rPr lang="en-US" sz="4000">
                <a:latin typeface="Arial"/>
                <a:ea typeface="+mn-lt"/>
                <a:cs typeface="+mn-lt"/>
              </a:rPr>
            </a:br>
            <a:r>
              <a:rPr lang="en-US" sz="4000">
                <a:latin typeface="Arial"/>
                <a:ea typeface="+mn-lt"/>
                <a:cs typeface="+mn-lt"/>
              </a:rPr>
              <a:t>APIs' game behavior. </a:t>
            </a:r>
            <a:br>
              <a:rPr lang="en-US" sz="4000">
                <a:latin typeface="Arial"/>
                <a:ea typeface="+mn-lt"/>
                <a:cs typeface="+mn-lt"/>
              </a:rPr>
            </a:br>
            <a:endParaRPr lang="en-US" sz="4000">
              <a:latin typeface="Arial"/>
              <a:ea typeface="+mn-lt"/>
              <a:cs typeface="+mn-lt"/>
            </a:endParaRPr>
          </a:p>
          <a:p>
            <a:r>
              <a:rPr lang="en-US" sz="4000" b="1">
                <a:latin typeface="Arial"/>
                <a:ea typeface="+mn-lt"/>
                <a:cs typeface="Arial"/>
              </a:rPr>
              <a:t>SQLite </a:t>
            </a:r>
            <a:r>
              <a:rPr lang="en-US" sz="4000">
                <a:latin typeface="Arial"/>
                <a:ea typeface="+mn-lt"/>
                <a:cs typeface="Arial"/>
              </a:rPr>
              <a:t>forms our Database, allowing us to collect user concurrency and game data for our leaderboard's system.</a:t>
            </a:r>
            <a:endParaRPr lang="en-US"/>
          </a:p>
          <a:p>
            <a:br>
              <a:rPr lang="en-US" sz="4000">
                <a:latin typeface="Arial"/>
                <a:ea typeface="+mn-lt"/>
                <a:cs typeface="+mn-lt"/>
              </a:rPr>
            </a:br>
            <a:r>
              <a:rPr lang="en-US" sz="4000" b="1">
                <a:latin typeface="Arial"/>
                <a:ea typeface="+mn-lt"/>
                <a:cs typeface="+mn-lt"/>
              </a:rPr>
              <a:t>Parties </a:t>
            </a:r>
            <a:r>
              <a:rPr lang="en-US" sz="4000">
                <a:latin typeface="Arial"/>
                <a:ea typeface="+mn-lt"/>
                <a:cs typeface="+mn-lt"/>
              </a:rPr>
              <a:t>creates teams, allowing for modified game rules and mechanics for multiplayer</a:t>
            </a:r>
            <a:endParaRPr lang="en-US" sz="4000">
              <a:latin typeface="Arial"/>
              <a:ea typeface="Calibri"/>
              <a:cs typeface="Calibri"/>
            </a:endParaRPr>
          </a:p>
        </p:txBody>
      </p:sp>
      <p:sp>
        <p:nvSpPr>
          <p:cNvPr id="32" name="TextBox 31">
            <a:extLst>
              <a:ext uri="{FF2B5EF4-FFF2-40B4-BE49-F238E27FC236}">
                <a16:creationId xmlns:a16="http://schemas.microsoft.com/office/drawing/2014/main" id="{9EEFFAE6-56D1-E84C-9588-579F838D45CD}"/>
              </a:ext>
            </a:extLst>
          </p:cNvPr>
          <p:cNvSpPr txBox="1"/>
          <p:nvPr/>
        </p:nvSpPr>
        <p:spPr>
          <a:xfrm>
            <a:off x="1549400" y="25531761"/>
            <a:ext cx="11049000" cy="830997"/>
          </a:xfrm>
          <a:prstGeom prst="rect">
            <a:avLst/>
          </a:prstGeom>
          <a:noFill/>
        </p:spPr>
        <p:txBody>
          <a:bodyPr wrap="square" rtlCol="0">
            <a:spAutoFit/>
          </a:bodyPr>
          <a:lstStyle/>
          <a:p>
            <a:r>
              <a:rPr lang="en-US" sz="4800" b="1">
                <a:latin typeface="Arial" panose="020B0604020202020204" pitchFamily="34" charset="0"/>
                <a:cs typeface="Arial" panose="020B0604020202020204" pitchFamily="34" charset="0"/>
              </a:rPr>
              <a:t>RESULTS</a:t>
            </a:r>
          </a:p>
        </p:txBody>
      </p:sp>
      <p:sp>
        <p:nvSpPr>
          <p:cNvPr id="33" name="TextBox 32">
            <a:extLst>
              <a:ext uri="{FF2B5EF4-FFF2-40B4-BE49-F238E27FC236}">
                <a16:creationId xmlns:a16="http://schemas.microsoft.com/office/drawing/2014/main" id="{F264ECE6-8EA6-024B-8FD5-382E7B66AE61}"/>
              </a:ext>
            </a:extLst>
          </p:cNvPr>
          <p:cNvSpPr txBox="1"/>
          <p:nvPr/>
        </p:nvSpPr>
        <p:spPr>
          <a:xfrm>
            <a:off x="1549400" y="26267866"/>
            <a:ext cx="11049000" cy="3170099"/>
          </a:xfrm>
          <a:prstGeom prst="rect">
            <a:avLst/>
          </a:prstGeom>
          <a:noFill/>
        </p:spPr>
        <p:txBody>
          <a:bodyPr wrap="square" lIns="91440" tIns="45720" rIns="91440" bIns="45720" rtlCol="0" anchor="t">
            <a:spAutoFit/>
          </a:bodyPr>
          <a:lstStyle/>
          <a:p>
            <a:pPr algn="just"/>
            <a:r>
              <a:rPr lang="en-US" sz="4000">
                <a:latin typeface="Arial"/>
                <a:ea typeface="+mn-lt"/>
                <a:cs typeface="+mn-lt"/>
              </a:rPr>
              <a:t>Our plugin was developed to the needs of the KSU MC Server. It is lightweight, entirely modifiable, and leaves room for further development in the form of new maps, enemies, and player tools.</a:t>
            </a:r>
            <a:endParaRPr lang="en-US">
              <a:latin typeface="Arial"/>
              <a:cs typeface="Arial"/>
            </a:endParaRPr>
          </a:p>
        </p:txBody>
      </p:sp>
      <p:sp>
        <p:nvSpPr>
          <p:cNvPr id="9" name="TextBox 8">
            <a:extLst>
              <a:ext uri="{FF2B5EF4-FFF2-40B4-BE49-F238E27FC236}">
                <a16:creationId xmlns:a16="http://schemas.microsoft.com/office/drawing/2014/main" id="{F221AB61-14AB-9944-8967-C88BA878CF96}"/>
              </a:ext>
            </a:extLst>
          </p:cNvPr>
          <p:cNvSpPr txBox="1"/>
          <p:nvPr/>
        </p:nvSpPr>
        <p:spPr>
          <a:xfrm>
            <a:off x="18084800" y="1117600"/>
            <a:ext cx="184731" cy="723275"/>
          </a:xfrm>
          <a:prstGeom prst="rect">
            <a:avLst/>
          </a:prstGeom>
          <a:noFill/>
        </p:spPr>
        <p:txBody>
          <a:bodyPr wrap="none" rtlCol="0">
            <a:spAutoFit/>
          </a:bodyPr>
          <a:lstStyle/>
          <a:p>
            <a:endParaRPr lang="en-US"/>
          </a:p>
        </p:txBody>
      </p:sp>
      <p:sp>
        <p:nvSpPr>
          <p:cNvPr id="11" name="Rectangle 10">
            <a:extLst>
              <a:ext uri="{FF2B5EF4-FFF2-40B4-BE49-F238E27FC236}">
                <a16:creationId xmlns:a16="http://schemas.microsoft.com/office/drawing/2014/main" id="{9C7624CB-DD9D-FD41-B9D4-95C48D516A04}"/>
              </a:ext>
            </a:extLst>
          </p:cNvPr>
          <p:cNvSpPr/>
          <p:nvPr/>
        </p:nvSpPr>
        <p:spPr>
          <a:xfrm>
            <a:off x="13487400" y="2739499"/>
            <a:ext cx="30403800" cy="2743570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err="1"/>
          </a:p>
        </p:txBody>
      </p:sp>
      <p:sp>
        <p:nvSpPr>
          <p:cNvPr id="18" name="TextBox 17">
            <a:extLst>
              <a:ext uri="{FF2B5EF4-FFF2-40B4-BE49-F238E27FC236}">
                <a16:creationId xmlns:a16="http://schemas.microsoft.com/office/drawing/2014/main" id="{71120760-0696-1A43-90F4-364146ED2A5F}"/>
              </a:ext>
            </a:extLst>
          </p:cNvPr>
          <p:cNvSpPr txBox="1"/>
          <p:nvPr/>
        </p:nvSpPr>
        <p:spPr>
          <a:xfrm>
            <a:off x="14017099" y="2920685"/>
            <a:ext cx="25527000" cy="7017306"/>
          </a:xfrm>
          <a:prstGeom prst="rect">
            <a:avLst/>
          </a:prstGeom>
          <a:noFill/>
        </p:spPr>
        <p:txBody>
          <a:bodyPr wrap="square" lIns="91440" tIns="45720" rIns="91440" bIns="45720" rtlCol="0" anchor="t">
            <a:spAutoFit/>
          </a:bodyPr>
          <a:lstStyle/>
          <a:p>
            <a:pPr algn="ctr"/>
            <a:r>
              <a:rPr lang="en-US" sz="15000" b="1">
                <a:latin typeface="Arial"/>
                <a:cs typeface="Arial"/>
              </a:rPr>
              <a:t>KSU MC Server Exclusive: </a:t>
            </a:r>
            <a:r>
              <a:rPr lang="en-US" sz="15000" b="1" err="1">
                <a:latin typeface="Arial"/>
                <a:cs typeface="Arial"/>
              </a:rPr>
              <a:t>KSUBlocks</a:t>
            </a:r>
            <a:r>
              <a:rPr lang="en-US" sz="15000" b="1">
                <a:latin typeface="Arial"/>
                <a:cs typeface="Arial"/>
              </a:rPr>
              <a:t> Tower Defense</a:t>
            </a:r>
          </a:p>
          <a:p>
            <a:endParaRPr lang="en-US" sz="15000">
              <a:latin typeface="Arial" panose="020B0604020202020204" pitchFamily="34" charset="0"/>
              <a:cs typeface="Arial" panose="020B0604020202020204" pitchFamily="34" charset="0"/>
            </a:endParaRPr>
          </a:p>
        </p:txBody>
      </p:sp>
      <p:pic>
        <p:nvPicPr>
          <p:cNvPr id="23" name="Picture 22">
            <a:extLst>
              <a:ext uri="{FF2B5EF4-FFF2-40B4-BE49-F238E27FC236}">
                <a16:creationId xmlns:a16="http://schemas.microsoft.com/office/drawing/2014/main" id="{6B97E985-5ABA-1944-883E-78CDEC4E903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1" y="30573468"/>
            <a:ext cx="7614089" cy="2116922"/>
          </a:xfrm>
          <a:prstGeom prst="rect">
            <a:avLst/>
          </a:prstGeom>
        </p:spPr>
      </p:pic>
      <p:cxnSp>
        <p:nvCxnSpPr>
          <p:cNvPr id="25" name="Straight Connector 24">
            <a:extLst>
              <a:ext uri="{FF2B5EF4-FFF2-40B4-BE49-F238E27FC236}">
                <a16:creationId xmlns:a16="http://schemas.microsoft.com/office/drawing/2014/main" id="{57560470-BC81-1B40-877D-5F6702550F86}"/>
              </a:ext>
            </a:extLst>
          </p:cNvPr>
          <p:cNvCxnSpPr/>
          <p:nvPr/>
        </p:nvCxnSpPr>
        <p:spPr>
          <a:xfrm>
            <a:off x="8833291" y="30487029"/>
            <a:ext cx="0" cy="2081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Picture 5" descr="PaperMC logomark">
            <a:extLst>
              <a:ext uri="{FF2B5EF4-FFF2-40B4-BE49-F238E27FC236}">
                <a16:creationId xmlns:a16="http://schemas.microsoft.com/office/drawing/2014/main" id="{D0C96AD7-E92A-A5E1-E85E-E5E0BC4078BB}"/>
              </a:ext>
            </a:extLst>
          </p:cNvPr>
          <p:cNvPicPr>
            <a:picLocks noChangeAspect="1"/>
          </p:cNvPicPr>
          <p:nvPr/>
        </p:nvPicPr>
        <p:blipFill>
          <a:blip r:embed="rId3"/>
          <a:stretch>
            <a:fillRect/>
          </a:stretch>
        </p:blipFill>
        <p:spPr>
          <a:xfrm>
            <a:off x="10930890" y="18388013"/>
            <a:ext cx="2095500" cy="2085975"/>
          </a:xfrm>
          <a:prstGeom prst="rect">
            <a:avLst/>
          </a:prstGeom>
        </p:spPr>
      </p:pic>
      <p:pic>
        <p:nvPicPr>
          <p:cNvPr id="7" name="Picture 6" descr="https://www.wizcase.com/wp-content/uploads/2022/05/IntelliJ-IDEA-Icon.png">
            <a:extLst>
              <a:ext uri="{FF2B5EF4-FFF2-40B4-BE49-F238E27FC236}">
                <a16:creationId xmlns:a16="http://schemas.microsoft.com/office/drawing/2014/main" id="{2F8F5BEB-E41C-6721-E1EB-F0D61A0B9192}"/>
              </a:ext>
            </a:extLst>
          </p:cNvPr>
          <p:cNvPicPr>
            <a:picLocks noChangeAspect="1"/>
          </p:cNvPicPr>
          <p:nvPr/>
        </p:nvPicPr>
        <p:blipFill>
          <a:blip r:embed="rId4"/>
          <a:stretch>
            <a:fillRect/>
          </a:stretch>
        </p:blipFill>
        <p:spPr>
          <a:xfrm>
            <a:off x="11209973" y="15228570"/>
            <a:ext cx="2085975" cy="2095500"/>
          </a:xfrm>
          <a:prstGeom prst="rect">
            <a:avLst/>
          </a:prstGeom>
        </p:spPr>
      </p:pic>
      <p:pic>
        <p:nvPicPr>
          <p:cNvPr id="8" name="Picture 7" descr="A black cat in a circle&#10;&#10;AI-generated content may be incorrect.">
            <a:extLst>
              <a:ext uri="{FF2B5EF4-FFF2-40B4-BE49-F238E27FC236}">
                <a16:creationId xmlns:a16="http://schemas.microsoft.com/office/drawing/2014/main" id="{7D9EBBAF-6986-54E2-ED3A-F2A32BABC557}"/>
              </a:ext>
            </a:extLst>
          </p:cNvPr>
          <p:cNvPicPr>
            <a:picLocks noChangeAspect="1"/>
          </p:cNvPicPr>
          <p:nvPr/>
        </p:nvPicPr>
        <p:blipFill>
          <a:blip r:embed="rId5"/>
          <a:stretch>
            <a:fillRect/>
          </a:stretch>
        </p:blipFill>
        <p:spPr>
          <a:xfrm>
            <a:off x="10695240" y="12132720"/>
            <a:ext cx="2286000" cy="2286000"/>
          </a:xfrm>
          <a:prstGeom prst="rect">
            <a:avLst/>
          </a:prstGeom>
        </p:spPr>
      </p:pic>
      <p:pic>
        <p:nvPicPr>
          <p:cNvPr id="26" name="Picture 25" descr="https://cdn.discordapp.com/attachments/1326954269131411496/1356116665699401841/2025-03-30_23.58.53.png?ex=67f3f750&amp;is=67f2a5d0&amp;hm=3dd426cd44a526360f1703dca015348c88b4f668609e7ebbfa08e44c70cae7ca&amp;">
            <a:extLst>
              <a:ext uri="{FF2B5EF4-FFF2-40B4-BE49-F238E27FC236}">
                <a16:creationId xmlns:a16="http://schemas.microsoft.com/office/drawing/2014/main" id="{764F07A5-A0C0-718D-C09F-B5791FD6588C}"/>
              </a:ext>
            </a:extLst>
          </p:cNvPr>
          <p:cNvPicPr>
            <a:picLocks noChangeAspect="1"/>
          </p:cNvPicPr>
          <p:nvPr/>
        </p:nvPicPr>
        <p:blipFill>
          <a:blip r:embed="rId6"/>
          <a:srcRect l="10373" r="10858" b="-835"/>
          <a:stretch/>
        </p:blipFill>
        <p:spPr>
          <a:xfrm>
            <a:off x="25013650" y="23865317"/>
            <a:ext cx="7291515" cy="5398793"/>
          </a:xfrm>
          <a:prstGeom prst="rect">
            <a:avLst/>
          </a:prstGeom>
        </p:spPr>
      </p:pic>
      <p:pic>
        <p:nvPicPr>
          <p:cNvPr id="13" name="Picture 12" descr="A qr code with a few black squares&#10;&#10;AI-generated content may be incorrect.">
            <a:extLst>
              <a:ext uri="{FF2B5EF4-FFF2-40B4-BE49-F238E27FC236}">
                <a16:creationId xmlns:a16="http://schemas.microsoft.com/office/drawing/2014/main" id="{E03D1A58-AE2D-7395-A8BD-B2BB9062DB17}"/>
              </a:ext>
            </a:extLst>
          </p:cNvPr>
          <p:cNvPicPr>
            <a:picLocks noChangeAspect="1"/>
          </p:cNvPicPr>
          <p:nvPr/>
        </p:nvPicPr>
        <p:blipFill>
          <a:blip r:embed="rId7"/>
          <a:stretch>
            <a:fillRect/>
          </a:stretch>
        </p:blipFill>
        <p:spPr>
          <a:xfrm>
            <a:off x="39280872" y="3887777"/>
            <a:ext cx="4023975" cy="3975900"/>
          </a:xfrm>
          <a:prstGeom prst="rect">
            <a:avLst/>
          </a:prstGeom>
        </p:spPr>
      </p:pic>
      <p:pic>
        <p:nvPicPr>
          <p:cNvPr id="15" name="Picture 14" descr="A video game of a garden&#10;&#10;AI-generated content may be incorrect.">
            <a:extLst>
              <a:ext uri="{FF2B5EF4-FFF2-40B4-BE49-F238E27FC236}">
                <a16:creationId xmlns:a16="http://schemas.microsoft.com/office/drawing/2014/main" id="{0144B14F-C99B-879E-BCE7-B241744B0FBD}"/>
              </a:ext>
            </a:extLst>
          </p:cNvPr>
          <p:cNvPicPr>
            <a:picLocks noChangeAspect="1"/>
          </p:cNvPicPr>
          <p:nvPr/>
        </p:nvPicPr>
        <p:blipFill>
          <a:blip r:embed="rId8"/>
          <a:stretch>
            <a:fillRect/>
          </a:stretch>
        </p:blipFill>
        <p:spPr>
          <a:xfrm>
            <a:off x="14516140" y="23801645"/>
            <a:ext cx="9180195" cy="5568315"/>
          </a:xfrm>
          <a:prstGeom prst="rect">
            <a:avLst/>
          </a:prstGeom>
        </p:spPr>
      </p:pic>
      <p:pic>
        <p:nvPicPr>
          <p:cNvPr id="17" name="Picture 16" descr="A video game of a minecraft game&#10;&#10;AI-generated content may be incorrect.">
            <a:extLst>
              <a:ext uri="{FF2B5EF4-FFF2-40B4-BE49-F238E27FC236}">
                <a16:creationId xmlns:a16="http://schemas.microsoft.com/office/drawing/2014/main" id="{0DF2C4EC-45A0-5516-6869-8185FCF0F326}"/>
              </a:ext>
            </a:extLst>
          </p:cNvPr>
          <p:cNvPicPr>
            <a:picLocks noChangeAspect="1"/>
          </p:cNvPicPr>
          <p:nvPr/>
        </p:nvPicPr>
        <p:blipFill>
          <a:blip r:embed="rId9"/>
          <a:stretch>
            <a:fillRect/>
          </a:stretch>
        </p:blipFill>
        <p:spPr>
          <a:xfrm>
            <a:off x="33297612" y="23694334"/>
            <a:ext cx="9572783" cy="5561892"/>
          </a:xfrm>
          <a:prstGeom prst="rect">
            <a:avLst/>
          </a:prstGeom>
        </p:spPr>
      </p:pic>
      <p:pic>
        <p:nvPicPr>
          <p:cNvPr id="10" name="Picture 9" descr="A video game with a group of characters&#10;&#10;AI-generated content may be incorrect.">
            <a:extLst>
              <a:ext uri="{FF2B5EF4-FFF2-40B4-BE49-F238E27FC236}">
                <a16:creationId xmlns:a16="http://schemas.microsoft.com/office/drawing/2014/main" id="{3D5E8C26-6EC8-16B6-4063-31A0AEA6D4E6}"/>
              </a:ext>
            </a:extLst>
          </p:cNvPr>
          <p:cNvPicPr>
            <a:picLocks noChangeAspect="1"/>
          </p:cNvPicPr>
          <p:nvPr/>
        </p:nvPicPr>
        <p:blipFill>
          <a:blip r:embed="rId10"/>
          <a:stretch>
            <a:fillRect/>
          </a:stretch>
        </p:blipFill>
        <p:spPr>
          <a:xfrm>
            <a:off x="14880908" y="8255318"/>
            <a:ext cx="27401247" cy="14951256"/>
          </a:xfrm>
          <a:prstGeom prst="rect">
            <a:avLst/>
          </a:prstGeom>
        </p:spPr>
      </p:pic>
    </p:spTree>
    <p:extLst>
      <p:ext uri="{BB962C8B-B14F-4D97-AF65-F5344CB8AC3E}">
        <p14:creationId xmlns:p14="http://schemas.microsoft.com/office/powerpoint/2010/main" val="3957799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290</Words>
  <Application>Microsoft Office PowerPoint</Application>
  <PresentationFormat>Custom</PresentationFormat>
  <Paragraphs>13</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KSUBlocks Tower Defense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Kristin Jones</dc:creator>
  <cp:lastModifiedBy>Bryan Nguyen</cp:lastModifiedBy>
  <cp:revision>7</cp:revision>
  <dcterms:created xsi:type="dcterms:W3CDTF">2016-11-09T12:29:45Z</dcterms:created>
  <dcterms:modified xsi:type="dcterms:W3CDTF">2025-04-14T14:48:24Z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2016-04-29T00:00:00Z</vt:filetime>
  </property>
  <property fmtid="{D5CDD505-2E9C-101B-9397-08002B2CF9AE}" pid="3" name="Creator">
    <vt:lpwstr>Microsoft® PowerPoint® 2016</vt:lpwstr>
  </property>
  <property fmtid="{D5CDD505-2E9C-101B-9397-08002B2CF9AE}" pid="4" name="LastSaved">
    <vt:filetime>2016-11-09T00:00:00Z</vt:filetime>
  </property>
</Properties>
</file>

<file path=docProps/thumbnail.jpeg>
</file>